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Geo"/>
      <p:regular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Geo-italic.fntdata"/><Relationship Id="rId21" Type="http://schemas.openxmlformats.org/officeDocument/2006/relationships/slide" Target="slides/slide16.xml"/><Relationship Id="rId43" Type="http://schemas.openxmlformats.org/officeDocument/2006/relationships/font" Target="fonts/Geo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3e93de977_4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3e93de977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3e93de977_4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3e93de977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3e93de977_4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3e93de977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686ad1b1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686ad1b1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68b3a7ad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68b3a7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68b3a7ad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68b3a7a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68b3a7ad5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68b3a7ad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68b3a7ad5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68b3a7a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68b3a7ad5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68b3a7ad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68b3a7ad5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68b3a7ad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65db4be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65db4b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68b3a7ad5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68b3a7ad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68b3a7ad5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68b3a7a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68b3a7ad5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68b3a7ad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68b3a7ad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68b3a7ad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68b3a7ad5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68b3a7ad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68b3a7ad5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68b3a7ad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68b3a7ad5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68b3a7a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68b3a7ad5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68b3a7ad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69f5633a3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69f5633a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69f5633a3_0_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69f5633a3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During Unsupervised learning, with the absence of labels, having a way to develop a representation of the data helps us to extract features that are useful for subsequent tasks.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65db4be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65db4be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69f5633a3_0_7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69f5633a3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69f5633a3_0_7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69f5633a3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69f5633a3_0_8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69f5633a3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69f5633a3_0_8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69f5633a3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69f5633a3_0_8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69f5633a3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69f5633a3_0_8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69f5633a3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69f5633a3_0_8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69f5633a3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3e93de97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3e93de9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f07549d1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f07549d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f07549d1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f07549d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f07549d11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f07549d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3e93de977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3e93de9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3e93de977_4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3e93de977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3e93de977_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3e93de977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Geo"/>
              <a:buNone/>
              <a:defRPr sz="8000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2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457200" spcFirstLastPara="1" rIns="0" wrap="square" tIns="4572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eo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39" name="Google Shape;39;p5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7" name="Google Shape;47;p6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8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eo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600"/>
              <a:buFont typeface="Geo"/>
              <a:buNone/>
              <a:defRPr b="0" i="0" sz="4600" u="none" cap="none" strike="noStrike">
                <a:solidFill>
                  <a:srgbClr val="FEFEFE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  <a:defRPr b="0" i="0" sz="46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edium.com/visionwizard/boolgan-dcgan-for-car-image-generation-a6bb4c1387e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b="1" l="0" r="29202" t="0"/>
          <a:stretch/>
        </p:blipFill>
        <p:spPr>
          <a:xfrm>
            <a:off x="16" y="10"/>
            <a:ext cx="755688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>
            <p:ph type="ctrTitle"/>
          </p:nvPr>
        </p:nvSpPr>
        <p:spPr>
          <a:xfrm>
            <a:off x="8047939" y="640080"/>
            <a:ext cx="3659246" cy="2850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Geo"/>
              <a:buNone/>
            </a:pPr>
            <a:r>
              <a:t/>
            </a:r>
            <a:endParaRPr sz="5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Geo"/>
              <a:buNone/>
            </a:pPr>
            <a:r>
              <a:rPr lang="en-US" sz="5000">
                <a:solidFill>
                  <a:srgbClr val="FFFFFF"/>
                </a:solidFill>
              </a:rPr>
              <a:t>GANs and Computer Vision</a:t>
            </a:r>
            <a:endParaRPr/>
          </a:p>
        </p:txBody>
      </p:sp>
      <p:sp>
        <p:nvSpPr>
          <p:cNvPr id="113" name="Google Shape;113;p15"/>
          <p:cNvSpPr txBox="1"/>
          <p:nvPr>
            <p:ph idx="1" type="subTitle"/>
          </p:nvPr>
        </p:nvSpPr>
        <p:spPr>
          <a:xfrm>
            <a:off x="8047939" y="3812135"/>
            <a:ext cx="3659246" cy="1596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665"/>
              <a:buNone/>
            </a:pPr>
            <a:r>
              <a:rPr lang="en-US" sz="1665">
                <a:solidFill>
                  <a:srgbClr val="FFFFFF"/>
                </a:solidFill>
              </a:rPr>
              <a:t>COMS 6998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665"/>
              <a:buNone/>
            </a:pPr>
            <a:r>
              <a:rPr lang="en-US" sz="1665">
                <a:solidFill>
                  <a:srgbClr val="FFFFFF"/>
                </a:solidFill>
              </a:rPr>
              <a:t>ADAEZE ADIGWE</a:t>
            </a:r>
            <a:endParaRPr sz="1665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665"/>
              <a:buNone/>
            </a:pPr>
            <a:r>
              <a:rPr lang="en-US" sz="1665">
                <a:solidFill>
                  <a:srgbClr val="FFFFFF"/>
                </a:solidFill>
              </a:rPr>
              <a:t>IN WAI CHEONG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>
              <a:solidFill>
                <a:srgbClr val="FFFFFF"/>
              </a:solidFill>
            </a:endParaRPr>
          </a:p>
        </p:txBody>
      </p:sp>
      <p:cxnSp>
        <p:nvCxnSpPr>
          <p:cNvPr id="114" name="Google Shape;114;p15"/>
          <p:cNvCxnSpPr/>
          <p:nvPr/>
        </p:nvCxnSpPr>
        <p:spPr>
          <a:xfrm>
            <a:off x="8185922" y="3651268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6905" y="6370605"/>
            <a:ext cx="2232733" cy="48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351" y="425475"/>
            <a:ext cx="8034151" cy="60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Paper 2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Image-to-Image Translation with Conditional Adversarial Networks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775" y="2702802"/>
            <a:ext cx="8551700" cy="33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1125580" y="220578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1198855" y="2370826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Unconditional Variant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850" y="2097249"/>
            <a:ext cx="4713800" cy="10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625" y="3909126"/>
            <a:ext cx="3230940" cy="68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Objective(cont.)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L1 encourages less blurring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Final objective: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2719750"/>
            <a:ext cx="3980900" cy="5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150" y="4236850"/>
            <a:ext cx="5350905" cy="5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with Skips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Encoder-decoder network (bottleneck layer)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would like low-level information to go directly across the 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Skip connections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Both </a:t>
            </a:r>
            <a:r>
              <a:rPr i="1" lang="en-US"/>
              <a:t>G</a:t>
            </a:r>
            <a:r>
              <a:rPr lang="en-US"/>
              <a:t> and </a:t>
            </a:r>
            <a:r>
              <a:rPr i="1" lang="en-US"/>
              <a:t>D</a:t>
            </a:r>
            <a:r>
              <a:rPr lang="en-US"/>
              <a:t> use modules of the form Conv-BN-ReLu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9" y="3730754"/>
            <a:ext cx="4841750" cy="19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066800" y="1047102"/>
            <a:ext cx="10058400" cy="70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PatchGAN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1097280" y="19101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L1 and L2 loss produces blurry images on image generation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Captures low frequencies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PatchGAN - only penalizes structure at the scale of the patches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Run discriminator convolutionally across the image, averaging all responses to provide the output of </a:t>
            </a:r>
            <a:r>
              <a:rPr i="1" lang="en-US"/>
              <a:t>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125" y="341075"/>
            <a:ext cx="9248775" cy="5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Metrics</a:t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1097280" y="19101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Problem with per pixel MSE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Amazon Mechanical Turk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Testing with off the shelf recognition systems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213" y="3444350"/>
            <a:ext cx="67341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675" y="2150775"/>
            <a:ext cx="4888149" cy="39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AMT Results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2108188"/>
            <a:ext cx="42100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Recommended Slides Layout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1. </a:t>
            </a:r>
            <a:r>
              <a:rPr i="1" lang="en-US" sz="1200">
                <a:solidFill>
                  <a:srgbClr val="2D3B45"/>
                </a:solidFill>
                <a:highlight>
                  <a:srgbClr val="FFFFFF"/>
                </a:highlight>
              </a:rPr>
              <a:t>Problem Motivation</a:t>
            </a: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: 1-2 slides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2.</a:t>
            </a:r>
            <a:r>
              <a:rPr i="1" lang="en-US" sz="1200">
                <a:solidFill>
                  <a:srgbClr val="2D3B45"/>
                </a:solidFill>
                <a:highlight>
                  <a:srgbClr val="FFFFFF"/>
                </a:highlight>
              </a:rPr>
              <a:t> Background work</a:t>
            </a: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: 2 slides. Here you will mention all the papers you read and their main contribution.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3. </a:t>
            </a:r>
            <a:r>
              <a:rPr i="1" lang="en-US" sz="1200">
                <a:solidFill>
                  <a:srgbClr val="2D3B45"/>
                </a:solidFill>
                <a:highlight>
                  <a:srgbClr val="FFFFFF"/>
                </a:highlight>
              </a:rPr>
              <a:t>Technical details and contribution of first paper</a:t>
            </a: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: 2 slides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4. </a:t>
            </a:r>
            <a:r>
              <a:rPr i="1" lang="en-US" sz="1200">
                <a:solidFill>
                  <a:srgbClr val="2D3B45"/>
                </a:solidFill>
                <a:highlight>
                  <a:srgbClr val="FFFFFF"/>
                </a:highlight>
              </a:rPr>
              <a:t>Technical details and contribution of second paper</a:t>
            </a: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: 2 slides 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5. </a:t>
            </a:r>
            <a:r>
              <a:rPr i="1" lang="en-US" sz="1200">
                <a:solidFill>
                  <a:srgbClr val="2D3B45"/>
                </a:solidFill>
                <a:highlight>
                  <a:srgbClr val="FFFFFF"/>
                </a:highlight>
              </a:rPr>
              <a:t>Technical details and contribution of third paper:</a:t>
            </a: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 2 slides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6. </a:t>
            </a:r>
            <a:r>
              <a:rPr i="1" lang="en-US" sz="1200">
                <a:solidFill>
                  <a:srgbClr val="2D3B45"/>
                </a:solidFill>
                <a:highlight>
                  <a:srgbClr val="FFFFFF"/>
                </a:highlight>
              </a:rPr>
              <a:t>Technical details and contribution of fourth paper:</a:t>
            </a: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 2 slides 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7. </a:t>
            </a:r>
            <a:r>
              <a:rPr i="1" lang="en-US" sz="1200">
                <a:solidFill>
                  <a:srgbClr val="2D3B45"/>
                </a:solidFill>
                <a:highlight>
                  <a:srgbClr val="FFFFFF"/>
                </a:highlight>
              </a:rPr>
              <a:t>Observation and Insights</a:t>
            </a: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: 1-2 slide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8. </a:t>
            </a:r>
            <a:r>
              <a:rPr i="1" lang="en-US" sz="1200">
                <a:solidFill>
                  <a:srgbClr val="2D3B45"/>
                </a:solidFill>
                <a:highlight>
                  <a:srgbClr val="FFFFFF"/>
                </a:highlight>
              </a:rPr>
              <a:t>Conclusion:</a:t>
            </a: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</a:rPr>
              <a:t> 1 slide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PatchGAN</a:t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63" y="2053450"/>
            <a:ext cx="93630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938" y="3702725"/>
            <a:ext cx="46005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Results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2108200"/>
            <a:ext cx="933450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525" y="152400"/>
            <a:ext cx="880558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890588"/>
            <a:ext cx="937260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650" y="246725"/>
            <a:ext cx="9772650" cy="5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150" y="180975"/>
            <a:ext cx="9629775" cy="64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00" y="991925"/>
            <a:ext cx="11194775" cy="46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5" y="2123925"/>
            <a:ext cx="12135851" cy="38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Failed Examples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Paper 3: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InfoGAN: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Interpretable Representation Learning by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Information Maximizing Generative Adversarial Nets</a:t>
            </a:r>
            <a:endParaRPr sz="4000"/>
          </a:p>
        </p:txBody>
      </p:sp>
      <p:sp>
        <p:nvSpPr>
          <p:cNvPr id="283" name="Google Shape;283;p42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Chen, Duan, Houthooft, et. 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InfoGAN</a:t>
            </a:r>
            <a:endParaRPr/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1097276" y="2120900"/>
            <a:ext cx="9406200" cy="3714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Representation Learning is important for Unsupervised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Modify GAN network objective to learn Interpretable and meaningful disentangled representation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GAN Noise Subset + Observations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Mutual </a:t>
            </a:r>
            <a:r>
              <a:rPr lang="en-US"/>
              <a:t>Information</a:t>
            </a:r>
            <a:r>
              <a:rPr lang="en-US"/>
              <a:t> for Latent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Decompose the input noise vector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z - source of incompressible noise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c - latent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Rubric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Number of papers covered (3)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Relevance of papers covered to the talk (3)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Novelty of topic and content (3)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Seminar Structure and Flow (3)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Technical Depth in the Presentation (8)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Clarity of Presentation (3)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Performance in question/answer (5)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New Insights and observation (2)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</a:t>
            </a:r>
            <a:endParaRPr/>
          </a:p>
        </p:txBody>
      </p:sp>
      <p:sp>
        <p:nvSpPr>
          <p:cNvPr id="295" name="Google Shape;295;p44"/>
          <p:cNvSpPr txBox="1"/>
          <p:nvPr>
            <p:ph idx="4294967295" type="body"/>
          </p:nvPr>
        </p:nvSpPr>
        <p:spPr>
          <a:xfrm>
            <a:off x="1271949" y="2199575"/>
            <a:ext cx="9883800" cy="3871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Mutual Information</a:t>
            </a:r>
            <a:r>
              <a:rPr lang="en-US"/>
              <a:t> </a:t>
            </a:r>
            <a:endParaRPr/>
          </a:p>
          <a:p>
            <a:pPr indent="45720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I(X; Y ) = H(X) − H(X|Y ) = H(Y ) − H(Y |X)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Objective Function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986" y="4432125"/>
            <a:ext cx="5990977" cy="6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1097278" y="286600"/>
            <a:ext cx="43971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25" y="2193488"/>
            <a:ext cx="6305975" cy="39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700" y="205675"/>
            <a:ext cx="49911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5750" y="3397125"/>
            <a:ext cx="4878049" cy="284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Paper 4: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UNSUPERVISED REPRESENTATION LEARNING WITH DEEP CONVOLUTIONAL GENERATIVE ADVERSARIAL NETWORKS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(DCGANs)</a:t>
            </a:r>
            <a:endParaRPr sz="4000"/>
          </a:p>
        </p:txBody>
      </p:sp>
      <p:sp>
        <p:nvSpPr>
          <p:cNvPr id="310" name="Google Shape;310;p46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Radford A,  Metz L, Chintala 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ICLR 2016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Contributions</a:t>
            </a:r>
            <a:endParaRPr/>
          </a:p>
        </p:txBody>
      </p:sp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Image Representation for unsupervised learning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</a:t>
            </a:r>
            <a:endParaRPr/>
          </a:p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1097276" y="2108200"/>
            <a:ext cx="37020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Strided Convolution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BatchNorm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Remove fully connected hidden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Relu in hidden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TanH for output</a:t>
            </a:r>
            <a:endParaRPr/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625" y="3515625"/>
            <a:ext cx="6591699" cy="24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Empirical Validation</a:t>
            </a:r>
            <a:endParaRPr/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25" y="2203225"/>
            <a:ext cx="5902201" cy="15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875" y="3359425"/>
            <a:ext cx="4799076" cy="2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/>
        </p:nvSpPr>
        <p:spPr>
          <a:xfrm>
            <a:off x="2255400" y="3776500"/>
            <a:ext cx="2452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CIFAR 10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8138100" y="3035550"/>
            <a:ext cx="2452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/>
              <a:t>Street View</a:t>
            </a:r>
            <a:r>
              <a:rPr lang="en-US"/>
              <a:t> House Numbers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33" name="Google Shape;333;p49"/>
          <p:cNvSpPr txBox="1"/>
          <p:nvPr/>
        </p:nvSpPr>
        <p:spPr>
          <a:xfrm>
            <a:off x="931000" y="4694375"/>
            <a:ext cx="4458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Evaluate </a:t>
            </a:r>
            <a:r>
              <a:rPr b="1" lang="en-US"/>
              <a:t> the quality of unsupervised representation </a:t>
            </a:r>
            <a:r>
              <a:rPr lang="en-US"/>
              <a:t>learning algorithms by applying them as a feature extractor on supervised datasets and evaluate the performance of linear models fitted on top of these features.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39" name="Google Shape;3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725" y="1953825"/>
            <a:ext cx="4395949" cy="44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075" y="2506103"/>
            <a:ext cx="5825525" cy="299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https://medium.com/visionwizard/boolgan-dcgan-for-car-image-generation-a6bb4c1387ed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Motivation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 are GAN’s?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How can they be applied to problems in computer vision?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How do we evaluate the performance of a model in CV tasks?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Work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Paper 1: Generative Adversarial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Paper 2: Image-to-Image Translation with Conditional Adversarial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Paper 3: InfoGAN: Interpretable Representation Learning by Information Maximizing GAN (Disentangled Representations)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Paper 4: Unsupervised Representation Learning with Deep Convolutional Generative Adversarial Networks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1097280" y="133078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1st Paper: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(Generative Adversarial Networks)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1097280" y="192395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GAN’s involve a generative model </a:t>
            </a:r>
            <a:r>
              <a:rPr i="1" lang="en-US"/>
              <a:t>G</a:t>
            </a:r>
            <a:r>
              <a:rPr lang="en-US"/>
              <a:t> and a discriminative model </a:t>
            </a:r>
            <a:r>
              <a:rPr i="1" lang="en-US"/>
              <a:t>D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625" y="2634200"/>
            <a:ext cx="7410752" cy="31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Mathematical Formulation (Paper 1]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1097275" y="2669625"/>
            <a:ext cx="10058400" cy="3199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V(G,D)</a:t>
            </a:r>
            <a:r>
              <a:rPr lang="en-US"/>
              <a:t> is a value function, noise variables </a:t>
            </a:r>
            <a:r>
              <a:rPr i="1" lang="en-US"/>
              <a:t>p(z)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Simultaneous training of </a:t>
            </a:r>
            <a:r>
              <a:rPr i="1" lang="en-US"/>
              <a:t>G</a:t>
            </a:r>
            <a:r>
              <a:rPr lang="en-US"/>
              <a:t> and </a:t>
            </a:r>
            <a:r>
              <a:rPr i="1" lang="en-US"/>
              <a:t>D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equation may not provide sufficient gradient for </a:t>
            </a:r>
            <a:r>
              <a:rPr i="1" lang="en-US"/>
              <a:t>G</a:t>
            </a:r>
            <a:r>
              <a:rPr lang="en-US"/>
              <a:t> to learn well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2037050"/>
            <a:ext cx="10058401" cy="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00" y="254700"/>
            <a:ext cx="10679101" cy="574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1854625"/>
            <a:ext cx="10058399" cy="40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VTI">
  <a:themeElements>
    <a:clrScheme name="AnalogousFromLightSeed_2SEEDS">
      <a:dk1>
        <a:srgbClr val="000000"/>
      </a:dk1>
      <a:lt1>
        <a:srgbClr val="FFFFFF"/>
      </a:lt1>
      <a:dk2>
        <a:srgbClr val="41242C"/>
      </a:dk2>
      <a:lt2>
        <a:srgbClr val="E2E8E6"/>
      </a:lt2>
      <a:accent1>
        <a:srgbClr val="C87089"/>
      </a:accent1>
      <a:accent2>
        <a:srgbClr val="D28ABC"/>
      </a:accent2>
      <a:accent3>
        <a:srgbClr val="D2948A"/>
      </a:accent3>
      <a:accent4>
        <a:srgbClr val="64B27F"/>
      </a:accent4>
      <a:accent5>
        <a:srgbClr val="72AEA0"/>
      </a:accent5>
      <a:accent6>
        <a:srgbClr val="66AEBF"/>
      </a:accent6>
      <a:hlink>
        <a:srgbClr val="568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VTI">
  <a:themeElements>
    <a:clrScheme name="AnalogousFromLightSeed_2SEEDS">
      <a:dk1>
        <a:srgbClr val="000000"/>
      </a:dk1>
      <a:lt1>
        <a:srgbClr val="FFFFFF"/>
      </a:lt1>
      <a:dk2>
        <a:srgbClr val="41242C"/>
      </a:dk2>
      <a:lt2>
        <a:srgbClr val="E2E8E6"/>
      </a:lt2>
      <a:accent1>
        <a:srgbClr val="C87089"/>
      </a:accent1>
      <a:accent2>
        <a:srgbClr val="D28ABC"/>
      </a:accent2>
      <a:accent3>
        <a:srgbClr val="D2948A"/>
      </a:accent3>
      <a:accent4>
        <a:srgbClr val="64B27F"/>
      </a:accent4>
      <a:accent5>
        <a:srgbClr val="72AEA0"/>
      </a:accent5>
      <a:accent6>
        <a:srgbClr val="66AEBF"/>
      </a:accent6>
      <a:hlink>
        <a:srgbClr val="568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